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318" r:id="rId4"/>
    <p:sldId id="290" r:id="rId5"/>
    <p:sldId id="316" r:id="rId6"/>
    <p:sldId id="325" r:id="rId7"/>
    <p:sldId id="326" r:id="rId8"/>
    <p:sldId id="312" r:id="rId9"/>
    <p:sldId id="327" r:id="rId10"/>
    <p:sldId id="3377" r:id="rId11"/>
    <p:sldId id="3388" r:id="rId12"/>
    <p:sldId id="3395" r:id="rId13"/>
    <p:sldId id="3391" r:id="rId14"/>
    <p:sldId id="3393" r:id="rId15"/>
    <p:sldId id="3392" r:id="rId16"/>
    <p:sldId id="324" r:id="rId17"/>
    <p:sldId id="287" r:id="rId18"/>
    <p:sldId id="281" r:id="rId19"/>
  </p:sldIdLst>
  <p:sldSz cx="12192000" cy="6858000"/>
  <p:notesSz cx="6858000" cy="9144000"/>
  <p:embeddedFontLst>
    <p:embeddedFont>
      <p:font typeface="HY견고딕" pitchFamily="18" charset="-127"/>
      <p:regular r:id="rId21"/>
    </p:embeddedFont>
    <p:embeddedFont>
      <p:font typeface="맑은 고딕" pitchFamily="50" charset="-127"/>
      <p:regular r:id="rId22"/>
      <p:bold r:id="rId23"/>
    </p:embeddedFont>
    <p:embeddedFont>
      <p:font typeface="Futura Std Book" charset="0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754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44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3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2571264"/>
        <c:axId val="128775232"/>
      </c:lineChart>
      <c:catAx>
        <c:axId val="20257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775232"/>
        <c:crosses val="autoZero"/>
        <c:auto val="1"/>
        <c:lblAlgn val="ctr"/>
        <c:lblOffset val="100"/>
        <c:noMultiLvlLbl val="0"/>
      </c:catAx>
      <c:valAx>
        <c:axId val="12877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571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905216"/>
        <c:axId val="132060224"/>
      </c:barChart>
      <c:catAx>
        <c:axId val="12890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060224"/>
        <c:crosses val="autoZero"/>
        <c:auto val="1"/>
        <c:lblAlgn val="ctr"/>
        <c:lblOffset val="100"/>
        <c:noMultiLvlLbl val="0"/>
      </c:catAx>
      <c:valAx>
        <c:axId val="13206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90521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6F8-4AE0-8091-38BBC2B8C487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F8-4AE0-8091-38BBC2B8C487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F8-4AE0-8091-38BBC2B8C487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F8-4AE0-8091-38BBC2B8C487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F8-4AE0-8091-38BBC2B8C4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6F8-4AE0-8091-38BBC2B8C4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8908288"/>
        <c:axId val="164657920"/>
      </c:lineChart>
      <c:catAx>
        <c:axId val="12890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657920"/>
        <c:crosses val="autoZero"/>
        <c:auto val="1"/>
        <c:lblAlgn val="ctr"/>
        <c:lblOffset val="100"/>
        <c:noMultiLvlLbl val="0"/>
      </c:catAx>
      <c:valAx>
        <c:axId val="164657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90828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시스템구축률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국내</c:v>
                </c:pt>
                <c:pt idx="1">
                  <c:v>해외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92</c:v>
                </c:pt>
                <c:pt idx="1">
                  <c:v>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608-4313-A1A5-861D6F8C8A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교류율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국내</c:v>
                </c:pt>
                <c:pt idx="1">
                  <c:v>해외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608-4313-A1A5-861D6F8C8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464384"/>
        <c:axId val="129020992"/>
      </c:barChart>
      <c:catAx>
        <c:axId val="12846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020992"/>
        <c:crosses val="autoZero"/>
        <c:auto val="1"/>
        <c:lblAlgn val="ctr"/>
        <c:lblOffset val="100"/>
        <c:noMultiLvlLbl val="0"/>
      </c:catAx>
      <c:valAx>
        <c:axId val="129020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464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8A886-51FF-4B13-BB31-DF0E72EE541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7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8A886-51FF-4B13-BB31-DF0E72EE541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2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8A886-51FF-4B13-BB31-DF0E72EE541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459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08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배강국</a:t>
            </a:r>
            <a:r>
              <a:rPr lang="ko-KR" altLang="en-US" dirty="0"/>
              <a:t> 교수님께서 </a:t>
            </a:r>
            <a:r>
              <a:rPr lang="en-US" altLang="ko-KR" dirty="0"/>
              <a:t>7</a:t>
            </a:r>
            <a:r>
              <a:rPr lang="ko-KR" altLang="en-US" dirty="0"/>
              <a:t>시에 얘기하고 </a:t>
            </a:r>
            <a:r>
              <a:rPr lang="ko-KR" altLang="en-US" dirty="0" err="1"/>
              <a:t>가신것</a:t>
            </a:r>
            <a:endParaRPr lang="en-US" altLang="ko-KR" dirty="0"/>
          </a:p>
          <a:p>
            <a:r>
              <a:rPr lang="ko-KR" altLang="en-US" dirty="0"/>
              <a:t>마케팅 비즈니스 모델</a:t>
            </a:r>
          </a:p>
          <a:p>
            <a:r>
              <a:rPr lang="ko-KR" altLang="en-US" dirty="0"/>
              <a:t>새로운 시장 창출 </a:t>
            </a:r>
            <a:r>
              <a:rPr lang="en-US" altLang="ko-KR" dirty="0"/>
              <a:t>- </a:t>
            </a:r>
            <a:r>
              <a:rPr lang="ko-KR" altLang="en-US" dirty="0"/>
              <a:t>구성하는 </a:t>
            </a:r>
            <a:r>
              <a:rPr lang="en-US" altLang="ko-KR" dirty="0"/>
              <a:t>6</a:t>
            </a:r>
            <a:r>
              <a:rPr lang="ko-KR" altLang="en-US" dirty="0"/>
              <a:t>개 모델</a:t>
            </a:r>
          </a:p>
          <a:p>
            <a:r>
              <a:rPr lang="ko-KR" altLang="en-US" dirty="0"/>
              <a:t>개선안 </a:t>
            </a:r>
          </a:p>
          <a:p>
            <a:r>
              <a:rPr lang="en-US" altLang="ko-KR" dirty="0"/>
              <a:t>1. Market </a:t>
            </a:r>
            <a:r>
              <a:rPr lang="ko-KR" altLang="en-US" dirty="0"/>
              <a:t>타겟 고객이나 시장이 필요함</a:t>
            </a:r>
          </a:p>
          <a:p>
            <a:r>
              <a:rPr lang="en-US" altLang="ko-KR" dirty="0"/>
              <a:t>2. </a:t>
            </a:r>
            <a:r>
              <a:rPr lang="en-US" altLang="ko-KR" dirty="0" err="1"/>
              <a:t>Channer</a:t>
            </a:r>
            <a:r>
              <a:rPr lang="en-US" altLang="ko-KR" dirty="0"/>
              <a:t> </a:t>
            </a:r>
            <a:r>
              <a:rPr lang="ko-KR" altLang="en-US" dirty="0"/>
              <a:t>유통 공급이나 마케팅을 할 것인지</a:t>
            </a:r>
          </a:p>
          <a:p>
            <a:r>
              <a:rPr lang="en-US" altLang="ko-KR" dirty="0"/>
              <a:t>3. Value proposition </a:t>
            </a:r>
            <a:r>
              <a:rPr lang="ko-KR" altLang="en-US" dirty="0"/>
              <a:t>가져다 주려는 제품이나 상품이 무엇인가</a:t>
            </a:r>
          </a:p>
          <a:p>
            <a:r>
              <a:rPr lang="en-US" altLang="ko-KR" dirty="0"/>
              <a:t>4. Competitive strategy </a:t>
            </a:r>
            <a:r>
              <a:rPr lang="ko-KR" altLang="en-US" dirty="0" err="1"/>
              <a:t>재고처리나</a:t>
            </a:r>
            <a:r>
              <a:rPr lang="ko-KR" altLang="en-US" dirty="0"/>
              <a:t> 여러가지 경쟁력 확보방안 </a:t>
            </a:r>
          </a:p>
          <a:p>
            <a:r>
              <a:rPr lang="en-US" altLang="ko-KR" dirty="0"/>
              <a:t>5. Partnership  </a:t>
            </a:r>
            <a:r>
              <a:rPr lang="ko-KR" altLang="en-US" dirty="0" err="1"/>
              <a:t>핵심인력만</a:t>
            </a:r>
            <a:r>
              <a:rPr lang="ko-KR" altLang="en-US" dirty="0"/>
              <a:t> 가져가고 나머지는 아웃소싱</a:t>
            </a:r>
          </a:p>
          <a:p>
            <a:r>
              <a:rPr lang="en-US" altLang="ko-KR" dirty="0"/>
              <a:t>6. Price </a:t>
            </a:r>
            <a:r>
              <a:rPr lang="ko-KR" altLang="en-US" dirty="0"/>
              <a:t>제품을 어떻게 묶어서 팔 것인가</a:t>
            </a:r>
            <a:r>
              <a:rPr lang="en-US" altLang="ko-KR" dirty="0"/>
              <a:t>, </a:t>
            </a:r>
            <a:r>
              <a:rPr lang="ko-KR" altLang="en-US" dirty="0"/>
              <a:t>할인을 </a:t>
            </a:r>
            <a:r>
              <a:rPr lang="ko-KR" altLang="en-US" dirty="0" err="1"/>
              <a:t>할것인지</a:t>
            </a:r>
            <a:r>
              <a:rPr lang="ko-KR" altLang="en-US" dirty="0"/>
              <a:t> </a:t>
            </a:r>
            <a:r>
              <a:rPr lang="ko-KR" altLang="en-US" dirty="0" err="1"/>
              <a:t>말것인지</a:t>
            </a:r>
            <a:r>
              <a:rPr lang="ko-KR" altLang="en-US" dirty="0"/>
              <a:t>  </a:t>
            </a:r>
            <a:r>
              <a:rPr lang="ko-KR" altLang="en-US" dirty="0" err="1"/>
              <a:t>과금방식</a:t>
            </a:r>
            <a:r>
              <a:rPr lang="en-US" altLang="ko-KR" dirty="0"/>
              <a:t>(</a:t>
            </a:r>
            <a:r>
              <a:rPr lang="ko-KR" altLang="en-US" dirty="0"/>
              <a:t>수익모델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이중 하나만 결핍되어도 사업이 안됨</a:t>
            </a:r>
          </a:p>
          <a:p>
            <a:endParaRPr lang="ko-KR" altLang="en-US" dirty="0"/>
          </a:p>
          <a:p>
            <a:r>
              <a:rPr lang="ko-KR" altLang="en-US" dirty="0"/>
              <a:t>분석 프로젝트에서는 다른 아이디어로 문제를 해결하는 것이 더 중요함</a:t>
            </a:r>
          </a:p>
          <a:p>
            <a:r>
              <a:rPr lang="ko-KR" altLang="en-US" dirty="0"/>
              <a:t>하려고 하는 것을 </a:t>
            </a:r>
            <a:r>
              <a:rPr lang="ko-KR" altLang="en-US" dirty="0" err="1"/>
              <a:t>어필해야함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1C5CE-222C-4659-9A99-B99FC42AF6EC}" type="slidenum">
              <a:rPr lang="en-US" altLang="ko-KR" noProof="0" smtClean="0"/>
              <a:pPr/>
              <a:t>17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058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11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54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47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8A886-51FF-4B13-BB31-DF0E72EE541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3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r>
              <a:rPr lang="ko-KR" altLang="en-US"/>
              <a:t>온라인 이미지를 추가하려면 아이콘을 클릭하세요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A41DC2D-CE22-4452-9330-733326E99D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사람, 가장, 그룹, 사람들이(가) 표시된 사진&#10;&#10;자동 생성된 설명">
            <a:extLst>
              <a:ext uri="{FF2B5EF4-FFF2-40B4-BE49-F238E27FC236}">
                <a16:creationId xmlns:a16="http://schemas.microsoft.com/office/drawing/2014/main" xmlns="" id="{ABB5CEE4-ACAB-4753-98C9-31E590CC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969"/>
            <a:ext cx="12192000" cy="81319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485F69D-1923-4F89-872C-0F6C58DE8983}"/>
              </a:ext>
            </a:extLst>
          </p:cNvPr>
          <p:cNvSpPr txBox="1"/>
          <p:nvPr/>
        </p:nvSpPr>
        <p:spPr>
          <a:xfrm>
            <a:off x="356235" y="495321"/>
            <a:ext cx="9248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세대별 맞춤형 헬스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케어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서비스 개발과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제공을 통한 새로운 수익 창출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BBB8DB4-D235-4EAE-92EB-48F4C65DC865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08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65B02A7-A559-43BE-8714-AEE9EB12DD3F}"/>
              </a:ext>
            </a:extLst>
          </p:cNvPr>
          <p:cNvSpPr txBox="1"/>
          <p:nvPr/>
        </p:nvSpPr>
        <p:spPr>
          <a:xfrm>
            <a:off x="1547510" y="798061"/>
            <a:ext cx="8858312" cy="463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세포 이미지 데이터를 활용한 암 진단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(1) </a:t>
            </a:r>
            <a:r>
              <a:rPr lang="ko-KR" altLang="en-US" b="1" dirty="0">
                <a:latin typeface="+mn-ea"/>
              </a:rPr>
              <a:t>암 세포 진단 </a:t>
            </a:r>
            <a:r>
              <a:rPr lang="en-US" altLang="ko-KR" b="1" dirty="0">
                <a:latin typeface="+mn-ea"/>
              </a:rPr>
              <a:t>- </a:t>
            </a:r>
            <a:r>
              <a:rPr lang="ko-KR" altLang="en-US" b="1" dirty="0">
                <a:latin typeface="+mn-ea"/>
              </a:rPr>
              <a:t>주성분 분석 결과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암세포와 정상세포 그룹의 차이 확인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소수의 변수로 설명 가능</a:t>
            </a:r>
            <a:endParaRPr lang="en-US" altLang="ko-KR" b="1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ko-KR" altLang="en-US" dirty="0"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0D43E1E-2873-4DAB-B624-8AE0F02D3D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47982" y="1244269"/>
          <a:ext cx="789603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308">
                  <a:extLst>
                    <a:ext uri="{9D8B030D-6E8A-4147-A177-3AD203B41FA5}">
                      <a16:colId xmlns:a16="http://schemas.microsoft.com/office/drawing/2014/main" xmlns="" val="607484244"/>
                    </a:ext>
                  </a:extLst>
                </a:gridCol>
                <a:gridCol w="6552728">
                  <a:extLst>
                    <a:ext uri="{9D8B030D-6E8A-4147-A177-3AD203B41FA5}">
                      <a16:colId xmlns:a16="http://schemas.microsoft.com/office/drawing/2014/main" xmlns="" val="4034037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37336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목표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+mn-ea"/>
                        </a:rPr>
                        <a:t>Diagnosis_num</a:t>
                      </a:r>
                      <a:r>
                        <a:rPr lang="en-US" altLang="ko-KR" dirty="0">
                          <a:latin typeface="+mn-ea"/>
                        </a:rPr>
                        <a:t> ( 0 or 1)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361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 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</a:rPr>
                        <a:t>"Mean_Radius","Mean_Area","Mean_Texture","Mean_Compactness","Mean_Concavity","Mean_Concave_Points“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053564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A00F4A8-D1AD-4C69-B3D3-A882D3992215}"/>
              </a:ext>
            </a:extLst>
          </p:cNvPr>
          <p:cNvGrpSpPr/>
          <p:nvPr/>
        </p:nvGrpSpPr>
        <p:grpSpPr>
          <a:xfrm>
            <a:off x="1547510" y="4581128"/>
            <a:ext cx="8991708" cy="1777646"/>
            <a:chOff x="12183" y="4149080"/>
            <a:chExt cx="9997181" cy="22817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9FA7ADD9-74C5-47E5-A785-E686E92B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3" y="4244152"/>
              <a:ext cx="3236886" cy="215146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4627510F-848E-4865-8892-D032CD1C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800" y="4149080"/>
              <a:ext cx="3372564" cy="21902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5EA08441-C66C-4D5B-9E10-3E1F0002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4828" y="4156563"/>
              <a:ext cx="3624536" cy="227421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87D6D6A-3512-43C9-A451-FCCAD6A19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3212976"/>
            <a:ext cx="4612742" cy="12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5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287154-CD3E-4E72-AE00-74C8022E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087" y="1371880"/>
            <a:ext cx="5081037" cy="2716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0AC4BF-3916-4EB9-BC9C-F32201F03027}"/>
              </a:ext>
            </a:extLst>
          </p:cNvPr>
          <p:cNvSpPr txBox="1"/>
          <p:nvPr/>
        </p:nvSpPr>
        <p:spPr>
          <a:xfrm>
            <a:off x="1271464" y="992048"/>
            <a:ext cx="8858312" cy="41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(2) </a:t>
            </a:r>
            <a:r>
              <a:rPr lang="ko-KR" altLang="en-US" b="1" dirty="0">
                <a:latin typeface="+mn-ea"/>
              </a:rPr>
              <a:t>암 세포 진단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로지스틱 회귀 분류</a:t>
            </a:r>
            <a:r>
              <a:rPr lang="en-US" altLang="ko-KR" b="1" dirty="0">
                <a:latin typeface="+mn-ea"/>
              </a:rPr>
              <a:t> (</a:t>
            </a:r>
            <a:r>
              <a:rPr lang="ko-KR" altLang="en-US" b="1" dirty="0">
                <a:latin typeface="+mn-ea"/>
              </a:rPr>
              <a:t>정확도 </a:t>
            </a:r>
            <a:r>
              <a:rPr lang="en-US" altLang="ko-KR" b="1" dirty="0">
                <a:latin typeface="+mn-ea"/>
              </a:rPr>
              <a:t>0.947)</a:t>
            </a: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(3) </a:t>
            </a:r>
            <a:r>
              <a:rPr lang="ko-KR" altLang="en-US" b="1" dirty="0">
                <a:latin typeface="+mn-ea"/>
              </a:rPr>
              <a:t>암 세포 진단 </a:t>
            </a:r>
            <a:r>
              <a:rPr lang="en-US" altLang="ko-KR" b="1" dirty="0">
                <a:latin typeface="+mn-ea"/>
              </a:rPr>
              <a:t>– </a:t>
            </a:r>
            <a:r>
              <a:rPr lang="ko-KR" altLang="en-US" b="1" dirty="0">
                <a:latin typeface="+mn-ea"/>
              </a:rPr>
              <a:t>의사결정나무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정확도</a:t>
            </a:r>
            <a:r>
              <a:rPr lang="en-US" altLang="ko-KR" b="1" dirty="0">
                <a:latin typeface="+mn-ea"/>
              </a:rPr>
              <a:t>: 0.942)</a:t>
            </a: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DF6E9-7036-49AC-B432-C61A7BC4AD52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08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4CA05C-5C2C-44C6-9FB0-1B515751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2" y="1556793"/>
            <a:ext cx="3938030" cy="20873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D930D45-A798-402A-8CD2-CB0A52BB9013}"/>
              </a:ext>
            </a:extLst>
          </p:cNvPr>
          <p:cNvGrpSpPr/>
          <p:nvPr/>
        </p:nvGrpSpPr>
        <p:grpSpPr>
          <a:xfrm>
            <a:off x="1536905" y="4710712"/>
            <a:ext cx="3600000" cy="2184512"/>
            <a:chOff x="704528" y="4365104"/>
            <a:chExt cx="3528392" cy="233980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A0DFD281-77AA-4A4A-BB45-93A581247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28" y="4365104"/>
              <a:ext cx="3431301" cy="18242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9C98E16-FC26-4A15-B8A5-5AA6190FA273}"/>
                </a:ext>
              </a:extLst>
            </p:cNvPr>
            <p:cNvSpPr txBox="1"/>
            <p:nvPr/>
          </p:nvSpPr>
          <p:spPr>
            <a:xfrm>
              <a:off x="1928664" y="6309320"/>
              <a:ext cx="2304256" cy="395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변수중요도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747E237-0662-4EA3-A8EA-0CE59C93F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277" y="4739717"/>
            <a:ext cx="5474512" cy="17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0AC4BF-3916-4EB9-BC9C-F32201F03027}"/>
              </a:ext>
            </a:extLst>
          </p:cNvPr>
          <p:cNvSpPr txBox="1"/>
          <p:nvPr/>
        </p:nvSpPr>
        <p:spPr>
          <a:xfrm>
            <a:off x="1343472" y="968509"/>
            <a:ext cx="8858312" cy="463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5</a:t>
            </a:r>
            <a:r>
              <a:rPr lang="ko-KR" altLang="en-US" b="1" dirty="0">
                <a:latin typeface="+mn-ea"/>
              </a:rPr>
              <a:t>대 질병 유무를 통한 암 진단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다수의 모델과 같이 안정적인 정확도 도출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결과를 확률로 제공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당뇨병이 암 여부에 가장 큰 영향을 줌</a:t>
            </a:r>
            <a:endParaRPr lang="en-US" altLang="ko-KR" b="1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DF6E9-7036-49AC-B432-C61A7BC4AD52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08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847F69E-5382-419A-8DF9-C8BC74E6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311246"/>
            <a:ext cx="4376936" cy="2578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E65A9E-0CCC-4CE5-9421-81B45C6CA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296" y="3311245"/>
            <a:ext cx="4237362" cy="26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0AC4BF-3916-4EB9-BC9C-F32201F03027}"/>
              </a:ext>
            </a:extLst>
          </p:cNvPr>
          <p:cNvSpPr txBox="1"/>
          <p:nvPr/>
        </p:nvSpPr>
        <p:spPr>
          <a:xfrm>
            <a:off x="1343472" y="968508"/>
            <a:ext cx="8858312" cy="41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로지스틱 회귀분석 모델 선정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다수의 모델과 같이 안정적인 정확도 도출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결과를 확률로 제공</a:t>
            </a:r>
            <a:endParaRPr lang="en-US" altLang="ko-KR" b="1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DF6E9-7036-49AC-B432-C61A7BC4AD52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09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모델평가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E07F048E-E893-45E9-B542-3D487A7B3D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617" y="2924944"/>
          <a:ext cx="7272807" cy="3145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1922">
                  <a:extLst>
                    <a:ext uri="{9D8B030D-6E8A-4147-A177-3AD203B41FA5}">
                      <a16:colId xmlns:a16="http://schemas.microsoft.com/office/drawing/2014/main" xmlns="" val="900428896"/>
                    </a:ext>
                  </a:extLst>
                </a:gridCol>
                <a:gridCol w="1301922">
                  <a:extLst>
                    <a:ext uri="{9D8B030D-6E8A-4147-A177-3AD203B41FA5}">
                      <a16:colId xmlns:a16="http://schemas.microsoft.com/office/drawing/2014/main" xmlns="" val="3908398911"/>
                    </a:ext>
                  </a:extLst>
                </a:gridCol>
                <a:gridCol w="1795756">
                  <a:extLst>
                    <a:ext uri="{9D8B030D-6E8A-4147-A177-3AD203B41FA5}">
                      <a16:colId xmlns:a16="http://schemas.microsoft.com/office/drawing/2014/main" xmlns="" val="1903187573"/>
                    </a:ext>
                  </a:extLst>
                </a:gridCol>
                <a:gridCol w="987665">
                  <a:extLst>
                    <a:ext uri="{9D8B030D-6E8A-4147-A177-3AD203B41FA5}">
                      <a16:colId xmlns:a16="http://schemas.microsoft.com/office/drawing/2014/main" xmlns="" val="2164656077"/>
                    </a:ext>
                  </a:extLst>
                </a:gridCol>
                <a:gridCol w="987665">
                  <a:extLst>
                    <a:ext uri="{9D8B030D-6E8A-4147-A177-3AD203B41FA5}">
                      <a16:colId xmlns:a16="http://schemas.microsoft.com/office/drawing/2014/main" xmlns="" val="2094181658"/>
                    </a:ext>
                  </a:extLst>
                </a:gridCol>
                <a:gridCol w="897877">
                  <a:extLst>
                    <a:ext uri="{9D8B030D-6E8A-4147-A177-3AD203B41FA5}">
                      <a16:colId xmlns:a16="http://schemas.microsoft.com/office/drawing/2014/main" xmlns="" val="3616971444"/>
                    </a:ext>
                  </a:extLst>
                </a:gridCol>
              </a:tblGrid>
              <a:tr h="5185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분석기법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정확도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Confusion Matrix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민감도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정밀도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선정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45629610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의사결정나무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0.920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53 3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3 16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95%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84%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24351814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랜덤포레스트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0.933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54 2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3 16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96%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84%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72839046"/>
                  </a:ext>
                </a:extLst>
              </a:tr>
              <a:tr h="51851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그래디언트 부스팅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0.933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54 2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3 16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96%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84%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90500"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23667280"/>
                  </a:ext>
                </a:extLst>
              </a:tr>
              <a:tr h="42566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서포트 벡터 머신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0.933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55 1</a:t>
                      </a:r>
                      <a:endParaRPr lang="ko-KR" sz="1200" kern="10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4 15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98%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80%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33632354"/>
                  </a:ext>
                </a:extLst>
              </a:tr>
              <a:tr h="6453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로지스틱 회귀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</a:rPr>
                        <a:t>0.933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54 2</a:t>
                      </a:r>
                      <a:endParaRPr lang="ko-KR" altLang="ko-KR" sz="12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3 16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</a:rPr>
                        <a:t>98%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</a:rPr>
                        <a:t>84%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3029568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0F85DF8-7DEB-4A6C-8F2B-D10F7C7D2206}"/>
              </a:ext>
            </a:extLst>
          </p:cNvPr>
          <p:cNvSpPr/>
          <p:nvPr/>
        </p:nvSpPr>
        <p:spPr bwMode="auto">
          <a:xfrm>
            <a:off x="2567608" y="5373216"/>
            <a:ext cx="7560840" cy="7920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1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0AC4BF-3916-4EB9-BC9C-F32201F03027}"/>
              </a:ext>
            </a:extLst>
          </p:cNvPr>
          <p:cNvSpPr txBox="1"/>
          <p:nvPr/>
        </p:nvSpPr>
        <p:spPr>
          <a:xfrm>
            <a:off x="1343472" y="968508"/>
            <a:ext cx="8858312" cy="41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n-ea"/>
              </a:rPr>
              <a:t>암 진단 모델 개발 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</a:rPr>
              <a:t>암 발병에 가장 큰 영향을 미치는 변수는 당뇨여부</a:t>
            </a: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+mn-ea"/>
              </a:rPr>
              <a:t>로지스틱 분석을 활용하여 </a:t>
            </a:r>
            <a:r>
              <a:rPr lang="en-US" altLang="ko-KR" b="1" dirty="0">
                <a:latin typeface="+mn-ea"/>
              </a:rPr>
              <a:t>TEST DATA </a:t>
            </a:r>
            <a:r>
              <a:rPr lang="ko-KR" altLang="en-US" b="1" dirty="0">
                <a:latin typeface="+mn-ea"/>
              </a:rPr>
              <a:t>환자의 암 진단 가능</a:t>
            </a:r>
            <a:endParaRPr lang="en-US" altLang="ko-KR" b="1" dirty="0">
              <a:latin typeface="+mn-ea"/>
            </a:endParaRPr>
          </a:p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DF6E9-7036-49AC-B432-C61A7BC4AD52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 종합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EC9CCE2-773E-40CC-A085-94B39E0648BC}"/>
              </a:ext>
            </a:extLst>
          </p:cNvPr>
          <p:cNvGrpSpPr/>
          <p:nvPr/>
        </p:nvGrpSpPr>
        <p:grpSpPr>
          <a:xfrm>
            <a:off x="1601016" y="3284984"/>
            <a:ext cx="3275374" cy="2867510"/>
            <a:chOff x="920552" y="908720"/>
            <a:chExt cx="4272227" cy="36030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7B1A37D6-AB53-4F4F-906B-40726413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552" y="908720"/>
              <a:ext cx="3305175" cy="32194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5C51EB9-804C-4E5C-9DA3-4DE51757F351}"/>
                </a:ext>
              </a:extLst>
            </p:cNvPr>
            <p:cNvSpPr txBox="1"/>
            <p:nvPr/>
          </p:nvSpPr>
          <p:spPr>
            <a:xfrm>
              <a:off x="944307" y="4125067"/>
              <a:ext cx="4248472" cy="386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암에 대한 </a:t>
              </a:r>
              <a:r>
                <a:rPr lang="en-US" altLang="ko-KR" sz="1400" dirty="0"/>
                <a:t>5</a:t>
              </a:r>
              <a:r>
                <a:rPr lang="ko-KR" altLang="en-US" sz="1400" dirty="0"/>
                <a:t>대 질병의 변수 중요도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AF5E9B-1F7B-4597-B4D8-FC88B28CB239}"/>
              </a:ext>
            </a:extLst>
          </p:cNvPr>
          <p:cNvSpPr txBox="1"/>
          <p:nvPr/>
        </p:nvSpPr>
        <p:spPr>
          <a:xfrm>
            <a:off x="5271892" y="5949281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로지스틱 회귀분석 모델을 활용한 환자의 암 진단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CEDD3FE-853B-4A01-9D62-B729A1C8E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3135721"/>
            <a:ext cx="6465168" cy="2686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BCAE1BB-D608-4FCF-8F42-DFA405DCD28B}"/>
              </a:ext>
            </a:extLst>
          </p:cNvPr>
          <p:cNvSpPr/>
          <p:nvPr/>
        </p:nvSpPr>
        <p:spPr bwMode="auto">
          <a:xfrm>
            <a:off x="10293984" y="3068960"/>
            <a:ext cx="538992" cy="28803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D374B3-ABD8-4646-8670-B6D73E417AEB}"/>
              </a:ext>
            </a:extLst>
          </p:cNvPr>
          <p:cNvSpPr/>
          <p:nvPr/>
        </p:nvSpPr>
        <p:spPr bwMode="auto">
          <a:xfrm>
            <a:off x="4692912" y="3068960"/>
            <a:ext cx="611000" cy="28803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chemeClr val="bg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15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0AC4BF-3916-4EB9-BC9C-F32201F03027}"/>
              </a:ext>
            </a:extLst>
          </p:cNvPr>
          <p:cNvSpPr txBox="1"/>
          <p:nvPr/>
        </p:nvSpPr>
        <p:spPr>
          <a:xfrm>
            <a:off x="1343472" y="968508"/>
            <a:ext cx="8858312" cy="556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5</a:t>
            </a:r>
            <a:r>
              <a:rPr lang="ko-KR" altLang="en-US" sz="2000" dirty="0"/>
              <a:t>대 질병 유무로 암 예측을 한 결과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b="1" dirty="0"/>
              <a:t>93%</a:t>
            </a:r>
            <a:r>
              <a:rPr lang="ko-KR" altLang="en-US" sz="2000" b="1" dirty="0"/>
              <a:t>의 정확도</a:t>
            </a:r>
            <a:r>
              <a:rPr lang="ko-KR" altLang="en-US" sz="2000" dirty="0"/>
              <a:t>를 보였다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변수 중요도 확인결과</a:t>
            </a:r>
            <a:r>
              <a:rPr lang="en-US" altLang="ko-KR" sz="2000" dirty="0"/>
              <a:t>, 3</a:t>
            </a:r>
            <a:r>
              <a:rPr lang="ko-KR" altLang="en-US" sz="2000" dirty="0"/>
              <a:t>개의 모델에서 </a:t>
            </a:r>
            <a:r>
              <a:rPr lang="ko-KR" altLang="en-US" sz="2000" b="1" dirty="0"/>
              <a:t>당뇨병이</a:t>
            </a:r>
            <a:r>
              <a:rPr lang="ko-KR" altLang="en-US" sz="2000" dirty="0"/>
              <a:t> 약 </a:t>
            </a:r>
            <a:r>
              <a:rPr lang="en-US" altLang="ko-KR" sz="2000" dirty="0"/>
              <a:t>87%</a:t>
            </a:r>
            <a:r>
              <a:rPr lang="ko-KR" altLang="en-US" sz="2000" dirty="0"/>
              <a:t>의 중요도로 </a:t>
            </a:r>
            <a:r>
              <a:rPr lang="ko-KR" altLang="en-US" sz="2000" b="1" dirty="0"/>
              <a:t>암 발생에 가장 중요한 질병으로 </a:t>
            </a:r>
            <a:r>
              <a:rPr lang="ko-KR" altLang="en-US" sz="2000" dirty="0"/>
              <a:t>나타났다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당뇨병과 암의 관련성을 나타내는 자료를 찾아본 결과</a:t>
            </a:r>
            <a:r>
              <a:rPr lang="en-US" altLang="ko-KR" sz="2000" dirty="0"/>
              <a:t>, </a:t>
            </a:r>
            <a:r>
              <a:rPr lang="ko-KR" altLang="en-US" sz="2000" b="1" dirty="0"/>
              <a:t>높은 혈당수치는 암세포가 자라기 매우 좋은 조건</a:t>
            </a:r>
            <a:r>
              <a:rPr lang="ko-KR" altLang="en-US" sz="2000" dirty="0"/>
              <a:t>임을 나타내는 자료들을 발견했다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본 분석결과와 자료조사를 바탕으로 우리는 높은 혈당수치가 암의 발생율을 높인다고 판단했고</a:t>
            </a:r>
            <a:r>
              <a:rPr lang="en-US" altLang="ko-KR" sz="2000" dirty="0"/>
              <a:t>, </a:t>
            </a:r>
            <a:r>
              <a:rPr lang="ko-KR" altLang="en-US" sz="2000" dirty="0"/>
              <a:t>그 이유는 </a:t>
            </a:r>
            <a:r>
              <a:rPr lang="ko-KR" altLang="en-US" sz="2000" b="1" dirty="0"/>
              <a:t>암세포가 혈액속의 당을 먹고 자라기 </a:t>
            </a:r>
            <a:r>
              <a:rPr lang="ko-KR" altLang="en-US" sz="2000" dirty="0"/>
              <a:t>때문이라고 결론 내렸다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dirty="0"/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  <a:p>
            <a:pPr lvl="1">
              <a:spcBef>
                <a:spcPts val="1000"/>
              </a:spcBef>
              <a:spcAft>
                <a:spcPts val="1000"/>
              </a:spcAft>
            </a:pPr>
            <a:endParaRPr lang="en-US" altLang="ko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0DF6E9-7036-49AC-B432-C61A7BC4AD52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 종합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89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개선방안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026" name="Picture 2" descr="https://lh6.googleusercontent.com/kJbImW2vYEMl8-_YZL3rq5xQOi9mGfrwW42VSCHAi1mqMO51qRY2yx0xEmNUE69P28mY51urYmhltlMXEOU-jIUziivW7_YGVfYaDHod0kaeXppLumHks7H_O9YrSUvEMg0ZrEix">
            <a:extLst>
              <a:ext uri="{FF2B5EF4-FFF2-40B4-BE49-F238E27FC236}">
                <a16:creationId xmlns:a16="http://schemas.microsoft.com/office/drawing/2014/main" xmlns="" id="{D7785CFA-8F6F-4D57-A440-1CC95CD3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6386"/>
            <a:ext cx="11913577" cy="723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1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599" y="1600201"/>
            <a:ext cx="8897257" cy="4530725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타겟 고객층은 의료기관 </a:t>
            </a:r>
            <a:r>
              <a:rPr lang="ko-KR" altLang="en-US" dirty="0" err="1"/>
              <a:t>보건기관이며</a:t>
            </a:r>
            <a:r>
              <a:rPr lang="ko-KR" altLang="en-US" dirty="0"/>
              <a:t> 최종적으로 의료기기디바이스 이용자</a:t>
            </a:r>
            <a:endParaRPr lang="en-US" altLang="ko-KR" dirty="0"/>
          </a:p>
          <a:p>
            <a:r>
              <a:rPr lang="ko-KR" altLang="en-US" dirty="0"/>
              <a:t>공급을 위해서는 공공기관 프로젝트에 참여하는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프로젝트의 경쟁력은 질병을 통해 암 예측까지 이루어진다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질병 의학 분야라 </a:t>
            </a:r>
            <a:r>
              <a:rPr lang="ko-KR" altLang="en-US" dirty="0" err="1"/>
              <a:t>분류율이</a:t>
            </a:r>
            <a:r>
              <a:rPr lang="ko-KR" altLang="en-US" dirty="0"/>
              <a:t> 높지는 않지만 분류된 질병을 통해 </a:t>
            </a:r>
            <a:r>
              <a:rPr lang="ko-KR" altLang="en-US" dirty="0" err="1"/>
              <a:t>고령자뿐</a:t>
            </a:r>
            <a:r>
              <a:rPr lang="ko-KR" altLang="en-US" dirty="0"/>
              <a:t> 아니라 다양한 연령대에 확대가 가능하다</a:t>
            </a:r>
            <a:endParaRPr lang="en-US" altLang="ko-KR" dirty="0"/>
          </a:p>
          <a:p>
            <a:r>
              <a:rPr lang="ko-KR" altLang="en-US" dirty="0"/>
              <a:t>분석결과 </a:t>
            </a:r>
            <a:r>
              <a:rPr lang="ko-KR" altLang="en-US" dirty="0" err="1"/>
              <a:t>개별질병</a:t>
            </a:r>
            <a:r>
              <a:rPr lang="ko-KR" altLang="en-US" dirty="0"/>
              <a:t> 예측은 오차도 크고 </a:t>
            </a:r>
            <a:r>
              <a:rPr lang="ko-KR" altLang="en-US" dirty="0" err="1"/>
              <a:t>예측률도</a:t>
            </a:r>
            <a:r>
              <a:rPr lang="ko-KR" altLang="en-US" dirty="0"/>
              <a:t> 낮다</a:t>
            </a:r>
            <a:r>
              <a:rPr lang="en-US" altLang="ko-KR" dirty="0"/>
              <a:t>. </a:t>
            </a:r>
            <a:r>
              <a:rPr lang="ko-KR" altLang="en-US" dirty="0"/>
              <a:t>분류도 확률은 적정선이나</a:t>
            </a:r>
            <a:r>
              <a:rPr lang="en-US" altLang="ko-KR" dirty="0"/>
              <a:t>. </a:t>
            </a:r>
            <a:r>
              <a:rPr lang="ko-KR" altLang="en-US" dirty="0"/>
              <a:t>오진율이 높은 편이라 오진율을 줄여야 시범 서비스가 가능할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01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Q &amp; A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71396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개선기회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분석계획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분석 결과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05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개선방안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06 Lesson &amp; Learn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9D412082-FC30-4BE1-9CB2-20BFDFEF936A}"/>
              </a:ext>
            </a:extLst>
          </p:cNvPr>
          <p:cNvGrpSpPr/>
          <p:nvPr/>
        </p:nvGrpSpPr>
        <p:grpSpPr>
          <a:xfrm>
            <a:off x="789869" y="301437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C924889-FBB5-41D0-8060-0102C9C6D785}"/>
              </a:ext>
            </a:extLst>
          </p:cNvPr>
          <p:cNvGrpSpPr/>
          <p:nvPr/>
        </p:nvGrpSpPr>
        <p:grpSpPr>
          <a:xfrm>
            <a:off x="790680" y="249413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500" b="1" kern="1200"/>
                <a:t>급격한 고령화 속도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4968CFC-C0B0-42AA-8EE9-9A41A2860817}"/>
              </a:ext>
            </a:extLst>
          </p:cNvPr>
          <p:cNvSpPr/>
          <p:nvPr/>
        </p:nvSpPr>
        <p:spPr>
          <a:xfrm>
            <a:off x="861614" y="460282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8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900BE42-9666-488D-9549-61346A3C65F0}"/>
              </a:ext>
            </a:extLst>
          </p:cNvPr>
          <p:cNvSpPr/>
          <p:nvPr/>
        </p:nvSpPr>
        <p:spPr>
          <a:xfrm>
            <a:off x="861615" y="493191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2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OECD </a:t>
            </a:r>
            <a:r>
              <a:rPr lang="ko-KR" altLang="en-US" sz="1200" b="1">
                <a:solidFill>
                  <a:schemeClr val="tx1"/>
                </a:solidFill>
              </a:rPr>
              <a:t>평균 </a:t>
            </a:r>
            <a:r>
              <a:rPr lang="en-US" altLang="ko-KR" sz="1200" b="1">
                <a:solidFill>
                  <a:schemeClr val="tx1"/>
                </a:solidFill>
              </a:rPr>
              <a:t>1.6 : </a:t>
            </a:r>
            <a:r>
              <a:rPr lang="ko-KR" altLang="en-US" sz="1200" b="1">
                <a:solidFill>
                  <a:schemeClr val="tx1"/>
                </a:solidFill>
              </a:rPr>
              <a:t>한국 </a:t>
            </a:r>
            <a:r>
              <a:rPr lang="en-US" altLang="ko-KR" sz="12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200" b="1">
                <a:solidFill>
                  <a:schemeClr val="tx1"/>
                </a:solidFill>
              </a:rPr>
              <a:t>2030</a:t>
            </a:r>
            <a:r>
              <a:rPr lang="ko-KR" altLang="en-US" sz="1200" b="1">
                <a:solidFill>
                  <a:schemeClr val="tx1"/>
                </a:solidFill>
              </a:rPr>
              <a:t>년 </a:t>
            </a:r>
            <a:r>
              <a:rPr lang="en-US" altLang="ko-KR" sz="1200" b="1">
                <a:solidFill>
                  <a:schemeClr val="tx1"/>
                </a:solidFill>
              </a:rPr>
              <a:t>65</a:t>
            </a:r>
            <a:r>
              <a:rPr lang="ko-KR" altLang="en-US" sz="1200" b="1">
                <a:solidFill>
                  <a:schemeClr val="tx1"/>
                </a:solidFill>
              </a:rPr>
              <a:t>세 이상 비율 </a:t>
            </a:r>
            <a:r>
              <a:rPr lang="en-US" altLang="ko-KR" sz="1200" b="1">
                <a:solidFill>
                  <a:schemeClr val="tx1"/>
                </a:solidFill>
              </a:rPr>
              <a:t>25%</a:t>
            </a: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xmlns="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285932"/>
              </p:ext>
            </p:extLst>
          </p:nvPr>
        </p:nvGraphicFramePr>
        <p:xfrm>
          <a:off x="861616" y="309188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676DAE97-7895-4E46-92B1-6B5F38DE1913}"/>
              </a:ext>
            </a:extLst>
          </p:cNvPr>
          <p:cNvGrpSpPr/>
          <p:nvPr/>
        </p:nvGrpSpPr>
        <p:grpSpPr>
          <a:xfrm>
            <a:off x="8483493" y="3006749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CF7B0351-236A-48EC-9782-8D2246D7EFDC}"/>
              </a:ext>
            </a:extLst>
          </p:cNvPr>
          <p:cNvGrpSpPr/>
          <p:nvPr/>
        </p:nvGrpSpPr>
        <p:grpSpPr>
          <a:xfrm>
            <a:off x="8483493" y="24878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3616264F-317E-4988-B103-0EDD84ADBBEE}"/>
              </a:ext>
            </a:extLst>
          </p:cNvPr>
          <p:cNvSpPr/>
          <p:nvPr/>
        </p:nvSpPr>
        <p:spPr>
          <a:xfrm>
            <a:off x="8544379" y="4928466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35B44F84-4A4E-4C59-BD32-2BBBE86F1ABB}"/>
              </a:ext>
            </a:extLst>
          </p:cNvPr>
          <p:cNvSpPr/>
          <p:nvPr/>
        </p:nvSpPr>
        <p:spPr>
          <a:xfrm>
            <a:off x="9111970" y="4668169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xmlns="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963997"/>
              </p:ext>
            </p:extLst>
          </p:nvPr>
        </p:nvGraphicFramePr>
        <p:xfrm>
          <a:off x="8544379" y="3086787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C6751DF-3863-4EA6-9725-859A2FCF5167}"/>
              </a:ext>
            </a:extLst>
          </p:cNvPr>
          <p:cNvSpPr/>
          <p:nvPr/>
        </p:nvSpPr>
        <p:spPr>
          <a:xfrm>
            <a:off x="789869" y="1341151"/>
            <a:ext cx="10611667" cy="601629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급격한 </a:t>
            </a:r>
            <a:r>
              <a:rPr lang="ko-KR" altLang="en-US" sz="20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고령화로 인해 </a:t>
            </a:r>
            <a:r>
              <a:rPr lang="ko-KR" altLang="en-US" sz="20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성장 중인 </a:t>
            </a:r>
            <a:r>
              <a:rPr lang="ko-KR" altLang="en-US" sz="2000" b="1" dirty="0" err="1">
                <a:solidFill>
                  <a:schemeClr val="tx1"/>
                </a:solidFill>
                <a:latin typeface="Futura Std Book" panose="020B0802020204020204" pitchFamily="34" charset="0"/>
              </a:rPr>
              <a:t>헬스케어</a:t>
            </a:r>
            <a:r>
              <a:rPr lang="ko-KR" altLang="en-US" sz="20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산업 시장에 진입해 새로운 회사 수익 창출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3CC7D2E2-11F9-4A56-9BF2-A516F8456F9A}"/>
              </a:ext>
            </a:extLst>
          </p:cNvPr>
          <p:cNvGrpSpPr/>
          <p:nvPr/>
        </p:nvGrpSpPr>
        <p:grpSpPr>
          <a:xfrm>
            <a:off x="4637087" y="301437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D5CD542-2EC1-44FD-8BA6-203ED02AAE37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0579CE37-70B8-4B84-AE72-FDFA08904D46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C3EC099F-155C-4498-88B1-53258CCD8197}"/>
              </a:ext>
            </a:extLst>
          </p:cNvPr>
          <p:cNvGrpSpPr/>
          <p:nvPr/>
        </p:nvGrpSpPr>
        <p:grpSpPr>
          <a:xfrm>
            <a:off x="4637086" y="2498895"/>
            <a:ext cx="2917826" cy="511392"/>
            <a:chOff x="5648960" y="1473093"/>
            <a:chExt cx="2476501" cy="97920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E974065B-C0D7-4039-A430-8F6E4DF7F87E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E3153CF-1FF0-4DB9-A443-6960A8990F8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21E88B17-9437-48BE-84F0-89D915D6E3EC}"/>
              </a:ext>
            </a:extLst>
          </p:cNvPr>
          <p:cNvSpPr/>
          <p:nvPr/>
        </p:nvSpPr>
        <p:spPr>
          <a:xfrm>
            <a:off x="4703447" y="494170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2CD0E66-1477-42F1-9C9F-B2BE2BE11451}"/>
              </a:ext>
            </a:extLst>
          </p:cNvPr>
          <p:cNvSpPr/>
          <p:nvPr/>
        </p:nvSpPr>
        <p:spPr>
          <a:xfrm>
            <a:off x="5270633" y="468160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63" name="차트 62">
            <a:extLst>
              <a:ext uri="{FF2B5EF4-FFF2-40B4-BE49-F238E27FC236}">
                <a16:creationId xmlns:a16="http://schemas.microsoft.com/office/drawing/2014/main" xmlns="" id="{79D74AFD-AF53-499C-9953-0F431F1AC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331837"/>
              </p:ext>
            </p:extLst>
          </p:nvPr>
        </p:nvGraphicFramePr>
        <p:xfrm>
          <a:off x="4703447" y="309664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3611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563F84CD-E933-4073-82DC-A1CCF22CEC72}"/>
              </a:ext>
            </a:extLst>
          </p:cNvPr>
          <p:cNvGrpSpPr/>
          <p:nvPr/>
        </p:nvGrpSpPr>
        <p:grpSpPr>
          <a:xfrm>
            <a:off x="6243710" y="2587747"/>
            <a:ext cx="2705758" cy="3992126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0DA0C248-6CCD-4013-9857-8DCC1713F2FA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42648C32-5662-4C1F-93C4-0F8B23CEBC5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&amp;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개선기회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D7F2AD8F-92B1-4FAD-BBA4-B84588E26133}"/>
              </a:ext>
            </a:extLst>
          </p:cNvPr>
          <p:cNvGrpSpPr/>
          <p:nvPr/>
        </p:nvGrpSpPr>
        <p:grpSpPr>
          <a:xfrm>
            <a:off x="6249075" y="2081782"/>
            <a:ext cx="2705758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453ECC30-865E-408A-849A-A098B68248F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F2B232B7-F94B-4D67-9FDF-C6725E1E781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의료인력 부족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1A1867D-3ED9-4E19-8015-45862BD7A397}"/>
              </a:ext>
            </a:extLst>
          </p:cNvPr>
          <p:cNvSpPr/>
          <p:nvPr/>
        </p:nvSpPr>
        <p:spPr>
          <a:xfrm>
            <a:off x="6344255" y="5168538"/>
            <a:ext cx="2515975" cy="13385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CC1339CA-4312-45B8-87E8-8E704CE1A5E8}"/>
              </a:ext>
            </a:extLst>
          </p:cNvPr>
          <p:cNvSpPr/>
          <p:nvPr/>
        </p:nvSpPr>
        <p:spPr>
          <a:xfrm>
            <a:off x="6599226" y="4881382"/>
            <a:ext cx="1994727" cy="15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1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6F406BE-EEE0-43D6-9CD9-0D6033CCEFB8}"/>
              </a:ext>
            </a:extLst>
          </p:cNvPr>
          <p:cNvGrpSpPr/>
          <p:nvPr/>
        </p:nvGrpSpPr>
        <p:grpSpPr>
          <a:xfrm>
            <a:off x="9127226" y="2577091"/>
            <a:ext cx="2705758" cy="3992126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4B468D5C-E797-46CB-B566-B0B37B91E9F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CD39330-2D7D-4AB5-A18F-2A776FC6D24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4B337C17-CD92-4644-B848-B80AC34CF0B6}"/>
              </a:ext>
            </a:extLst>
          </p:cNvPr>
          <p:cNvGrpSpPr/>
          <p:nvPr/>
        </p:nvGrpSpPr>
        <p:grpSpPr>
          <a:xfrm>
            <a:off x="9127226" y="2079144"/>
            <a:ext cx="2705757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9E91C798-D8AF-4EEA-9D93-B2F8020BC33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7D4FB238-F14D-43E0-9534-73D472C9BFC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88CC271B-9A7E-46FA-966A-115608F6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733" y="2698262"/>
            <a:ext cx="2518743" cy="2069180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05B3026-79AB-49BB-86C7-F75EC87DBCB0}"/>
              </a:ext>
            </a:extLst>
          </p:cNvPr>
          <p:cNvSpPr/>
          <p:nvPr/>
        </p:nvSpPr>
        <p:spPr>
          <a:xfrm>
            <a:off x="7152726" y="1195098"/>
            <a:ext cx="3881887" cy="706338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어디서나 이용 가능한 </a:t>
            </a:r>
            <a:endParaRPr lang="en-US" altLang="ko-KR" sz="20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 서비스 개발로 수익 증대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473D9377-1F12-4C51-8A07-A38943C34DD7}"/>
              </a:ext>
            </a:extLst>
          </p:cNvPr>
          <p:cNvSpPr/>
          <p:nvPr/>
        </p:nvSpPr>
        <p:spPr>
          <a:xfrm>
            <a:off x="9220733" y="5168538"/>
            <a:ext cx="2518744" cy="13385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 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0FDF836E-F0E2-4983-A895-B177429C8DBC}"/>
              </a:ext>
            </a:extLst>
          </p:cNvPr>
          <p:cNvSpPr/>
          <p:nvPr/>
        </p:nvSpPr>
        <p:spPr>
          <a:xfrm>
            <a:off x="9482740" y="4875168"/>
            <a:ext cx="1994727" cy="15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100" b="1">
                <a:solidFill>
                  <a:schemeClr val="tx1"/>
                </a:solidFill>
              </a:rPr>
              <a:t>전국 병원 분포 지도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9E3C736-D40C-4133-8ED6-B1CAABE9F63E}"/>
              </a:ext>
            </a:extLst>
          </p:cNvPr>
          <p:cNvSpPr/>
          <p:nvPr/>
        </p:nvSpPr>
        <p:spPr>
          <a:xfrm>
            <a:off x="1097442" y="1195098"/>
            <a:ext cx="3881887" cy="706338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대중적인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</a:rPr>
              <a:t>헬스케어</a:t>
            </a:r>
            <a:r>
              <a:rPr lang="ko-KR" altLang="en-US" sz="2000" b="1" dirty="0">
                <a:solidFill>
                  <a:schemeClr val="tx1"/>
                </a:solidFill>
              </a:rPr>
              <a:t> 서비스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제공으로 이용자 유치     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FDA735D5-43E3-4A80-9AD1-8F838FE88F6D}"/>
              </a:ext>
            </a:extLst>
          </p:cNvPr>
          <p:cNvGrpSpPr/>
          <p:nvPr/>
        </p:nvGrpSpPr>
        <p:grpSpPr>
          <a:xfrm>
            <a:off x="359016" y="2597059"/>
            <a:ext cx="2705758" cy="3992126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FB048796-F865-4659-88C0-F20EE6E649B7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B0C9BF5-0F40-4016-86CE-C78C48F9F41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EB8DC0D1-5E19-48FD-AE57-99991E1F9285}"/>
              </a:ext>
            </a:extLst>
          </p:cNvPr>
          <p:cNvGrpSpPr/>
          <p:nvPr/>
        </p:nvGrpSpPr>
        <p:grpSpPr>
          <a:xfrm>
            <a:off x="3237167" y="2573513"/>
            <a:ext cx="2705758" cy="401567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B6A42079-AC47-4E02-84E6-B781C72C8E3B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45627D99-01FA-48A3-99F3-8D970202592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73176CBC-1077-4105-BEB5-AFB003804C5D}"/>
              </a:ext>
            </a:extLst>
          </p:cNvPr>
          <p:cNvGrpSpPr/>
          <p:nvPr/>
        </p:nvGrpSpPr>
        <p:grpSpPr>
          <a:xfrm>
            <a:off x="359016" y="2078993"/>
            <a:ext cx="2705758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A19673A5-A261-4480-BF50-F22322E30969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EE9CF6E-8A06-464C-8D5B-8547D0E24A9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통합 시스템 부재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351031E0-89C7-453C-8F13-18761BEC5888}"/>
              </a:ext>
            </a:extLst>
          </p:cNvPr>
          <p:cNvGrpSpPr/>
          <p:nvPr/>
        </p:nvGrpSpPr>
        <p:grpSpPr>
          <a:xfrm>
            <a:off x="3237167" y="2076355"/>
            <a:ext cx="2705757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B9E5C55-0722-490C-8EE8-FD0C6035973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36EC37EB-D961-45A7-AB17-62E10B1ADDEC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</a:t>
              </a:r>
              <a:endParaRPr lang="ko-KR" altLang="en-US" sz="1600" b="1" kern="1200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29BC386-6DE1-4230-B367-F24F1F51D632}"/>
              </a:ext>
            </a:extLst>
          </p:cNvPr>
          <p:cNvSpPr/>
          <p:nvPr/>
        </p:nvSpPr>
        <p:spPr>
          <a:xfrm>
            <a:off x="3588788" y="4881382"/>
            <a:ext cx="1994727" cy="15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100" b="1">
                <a:solidFill>
                  <a:schemeClr val="tx1"/>
                </a:solidFill>
              </a:rPr>
              <a:t>전국 병원 분포 지도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BD422760-DE55-4578-8008-7D023DFED18A}"/>
              </a:ext>
            </a:extLst>
          </p:cNvPr>
          <p:cNvSpPr/>
          <p:nvPr/>
        </p:nvSpPr>
        <p:spPr>
          <a:xfrm>
            <a:off x="714530" y="4881382"/>
            <a:ext cx="1994727" cy="151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100" b="1">
                <a:solidFill>
                  <a:schemeClr val="tx1"/>
                </a:solidFill>
              </a:rPr>
              <a:t>의료기관 디지털화 지표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B732A22F-6837-4C67-8E4F-4B376313F1B8}"/>
              </a:ext>
            </a:extLst>
          </p:cNvPr>
          <p:cNvSpPr/>
          <p:nvPr/>
        </p:nvSpPr>
        <p:spPr>
          <a:xfrm>
            <a:off x="452521" y="5168538"/>
            <a:ext cx="2518744" cy="13385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의료정보 데이터의 분산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헬스 케어 산업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발전에 걸림돌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CAD6310-C8C6-4048-BFA8-2D603B7D70F8}"/>
              </a:ext>
            </a:extLst>
          </p:cNvPr>
          <p:cNvSpPr/>
          <p:nvPr/>
        </p:nvSpPr>
        <p:spPr>
          <a:xfrm>
            <a:off x="3329002" y="5168538"/>
            <a:ext cx="2518744" cy="13385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자사 제품만 사용 가능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일부 연계 기관에서만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서비스 제공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xmlns="" id="{566607C3-6474-425A-88EB-C013FB55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476591"/>
              </p:ext>
            </p:extLst>
          </p:nvPr>
        </p:nvGraphicFramePr>
        <p:xfrm>
          <a:off x="452521" y="2698262"/>
          <a:ext cx="2518745" cy="2065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915E776-4D14-480E-B323-898B60F6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780" y="2698263"/>
            <a:ext cx="2518745" cy="20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분석계획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17E1E19E-FE05-424F-8982-4AA44BC09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58158"/>
              </p:ext>
            </p:extLst>
          </p:nvPr>
        </p:nvGraphicFramePr>
        <p:xfrm>
          <a:off x="664128" y="1130707"/>
          <a:ext cx="10863743" cy="5543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990">
                  <a:extLst>
                    <a:ext uri="{9D8B030D-6E8A-4147-A177-3AD203B41FA5}">
                      <a16:colId xmlns:a16="http://schemas.microsoft.com/office/drawing/2014/main" xmlns="" val="2029822080"/>
                    </a:ext>
                  </a:extLst>
                </a:gridCol>
                <a:gridCol w="1927133">
                  <a:extLst>
                    <a:ext uri="{9D8B030D-6E8A-4147-A177-3AD203B41FA5}">
                      <a16:colId xmlns:a16="http://schemas.microsoft.com/office/drawing/2014/main" xmlns="" val="2463150080"/>
                    </a:ext>
                  </a:extLst>
                </a:gridCol>
                <a:gridCol w="5468620">
                  <a:extLst>
                    <a:ext uri="{9D8B030D-6E8A-4147-A177-3AD203B41FA5}">
                      <a16:colId xmlns:a16="http://schemas.microsoft.com/office/drawing/2014/main" xmlns="" val="1574429139"/>
                    </a:ext>
                  </a:extLst>
                </a:gridCol>
              </a:tblGrid>
              <a:tr h="306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주요내용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7021638"/>
                  </a:ext>
                </a:extLst>
              </a:tr>
              <a:tr h="5242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전체 데이터의 분포 특성 및 변수간의 관련성 확인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히스토그램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연속형 변수를 대상으로 데이터 전체 분포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142591"/>
                  </a:ext>
                </a:extLst>
              </a:tr>
              <a:tr h="524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산점도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전체 변수간의 영향도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7138950"/>
                  </a:ext>
                </a:extLst>
              </a:tr>
              <a:tr h="524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Box Plot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명목형 변수의 범주별 데이터 분포를 확인해 종속변수의 영향도를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30971"/>
                  </a:ext>
                </a:extLst>
              </a:tr>
              <a:tr h="524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상관분석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변수간의 상관성이 어느정도인지 확인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338307"/>
                  </a:ext>
                </a:extLst>
              </a:tr>
              <a:tr h="42706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/>
                        <a:t>전체적인 데이터의 층별화</a:t>
                      </a:r>
                      <a:endParaRPr lang="en-US" altLang="ko-KR" sz="1800" b="1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/>
                        <a:t>특성을 확인</a:t>
                      </a: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/>
                        <a:t>선형회귀분석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706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1382622"/>
                  </a:ext>
                </a:extLst>
              </a:tr>
              <a:tr h="42706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GB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9001426"/>
                  </a:ext>
                </a:extLst>
              </a:tr>
              <a:tr h="34541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/>
                        <a:t>영향인자 확인</a:t>
                      </a: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/>
                        <a:t>질병 발병률을 잘 예측할 수 있는 회귀모델 개발</a:t>
                      </a:r>
                      <a:endParaRPr lang="en-US" altLang="ko-KR" sz="15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541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/>
                        <a:t>GB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/>
                        <a:t>암 발병률을 잘 예측할 수 있는 회귀모델 개발</a:t>
                      </a:r>
                      <a:endParaRPr lang="en-US" altLang="ko-KR" sz="15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4148251"/>
                  </a:ext>
                </a:extLst>
              </a:tr>
              <a:tr h="38934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/>
                        <a:t>데이터 분석을 통해</a:t>
                      </a:r>
                      <a:endParaRPr lang="en-US" altLang="ko-KR" sz="1800" b="1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/>
                        <a:t>암 질병 분류 모델 생성</a:t>
                      </a: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로지스틱 회귀분석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암 오분류율이 작은 모델 개발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7645310"/>
                  </a:ext>
                </a:extLst>
              </a:tr>
              <a:tr h="38934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랜덤포레스트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1"/>
                        <a:t>분류기준 설정에 의하여 암에 영향을 주는 설명변수 확인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5517521"/>
                  </a:ext>
                </a:extLst>
              </a:tr>
              <a:tr h="38934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1"/>
                        <a:t>GB</a:t>
                      </a:r>
                      <a:endParaRPr lang="ko-KR" altLang="en-US" sz="15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/>
                        <a:t>분류기준 설정에 의하여 암에 영향을 주는 설명변수 확인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6064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12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분석결과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E70D8A9-D40F-427E-AFA0-4F35BB4B950A}"/>
              </a:ext>
            </a:extLst>
          </p:cNvPr>
          <p:cNvSpPr/>
          <p:nvPr/>
        </p:nvSpPr>
        <p:spPr>
          <a:xfrm>
            <a:off x="1091209" y="1210284"/>
            <a:ext cx="10009582" cy="583347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건강검진 </a:t>
            </a:r>
            <a:r>
              <a:rPr lang="ko-KR" altLang="en-US" sz="2000" b="1" dirty="0">
                <a:solidFill>
                  <a:schemeClr val="tx1"/>
                </a:solidFill>
              </a:rPr>
              <a:t>대상자에게 서비스를 제공해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이용자를 유치할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163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분석결과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E70D8A9-D40F-427E-AFA0-4F35BB4B950A}"/>
              </a:ext>
            </a:extLst>
          </p:cNvPr>
          <p:cNvSpPr/>
          <p:nvPr/>
        </p:nvSpPr>
        <p:spPr>
          <a:xfrm>
            <a:off x="1091209" y="1210283"/>
            <a:ext cx="10009582" cy="1899759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수도권과 </a:t>
            </a:r>
            <a:r>
              <a:rPr lang="ko-KR" altLang="en-US" sz="2000" b="1" dirty="0" err="1">
                <a:solidFill>
                  <a:schemeClr val="tx1"/>
                </a:solidFill>
              </a:rPr>
              <a:t>비수도권</a:t>
            </a:r>
            <a:r>
              <a:rPr lang="ko-KR" altLang="en-US" sz="2000" b="1" dirty="0">
                <a:solidFill>
                  <a:schemeClr val="tx1"/>
                </a:solidFill>
              </a:rPr>
              <a:t> 간의 질병 발병 여부에 차이를 보이는 것을 확인할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☞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지방에 </a:t>
            </a:r>
            <a:r>
              <a:rPr lang="ko-KR" altLang="en-US" sz="2000" b="1" dirty="0">
                <a:solidFill>
                  <a:schemeClr val="tx1"/>
                </a:solidFill>
              </a:rPr>
              <a:t>거주하는 환자들에게 부족한 의료시설을 보완하는 서비스를 제공하고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이를 통해 수익을 창출할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23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분석결과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E70D8A9-D40F-427E-AFA0-4F35BB4B950A}"/>
              </a:ext>
            </a:extLst>
          </p:cNvPr>
          <p:cNvSpPr/>
          <p:nvPr/>
        </p:nvSpPr>
        <p:spPr>
          <a:xfrm>
            <a:off x="1058603" y="1245825"/>
            <a:ext cx="10009582" cy="1221387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당뇨와 간장질환은 암 발병에 중요변수로 작용하는 것을 확인할 수 있다</a:t>
            </a:r>
            <a:r>
              <a:rPr lang="en-US" altLang="ko-KR" sz="2000" b="1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따라서 간장질환자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당뇨환자에게 건강관리 및 암 예측 서비스를 제공해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이용자를 유치시킬 수 있다</a:t>
            </a:r>
            <a:r>
              <a:rPr lang="en-US" altLang="ko-KR" sz="2000" b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26" name="Picture 2" descr="https://lh6.googleusercontent.com/1Q5Ey0AuxURDVlJdiI-dCou2dOD1FhMpshmdV_r3O8QJaGcm3YcnWcNklyGFCS3Fs8K1pb4AJDNHi6fyukoGAIMXusmw_P-KXfZxel2NXX216wWANi0TdlJJBvUUctSdcQfO_0Nt">
            <a:extLst>
              <a:ext uri="{FF2B5EF4-FFF2-40B4-BE49-F238E27FC236}">
                <a16:creationId xmlns:a16="http://schemas.microsoft.com/office/drawing/2014/main" xmlns="" id="{E72126DC-DADF-42AB-B59B-D680D57D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8" y="2554916"/>
            <a:ext cx="4850043" cy="17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d_Cz3Y0D4S7VhQArVjdtQCdvdV2K_K2iTSIpDflXdGU5oy4-RNStxf8QP9Xm3O9lh5B-wvY4Xeraldt7bjpMwt4ArqxfJP1jD0R0oaCwUin056qq518DbgJG3kKsdZIbuBCDpMZU">
            <a:extLst>
              <a:ext uri="{FF2B5EF4-FFF2-40B4-BE49-F238E27FC236}">
                <a16:creationId xmlns:a16="http://schemas.microsoft.com/office/drawing/2014/main" xmlns="" id="{754108B1-2F89-4E85-8049-41699153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9" y="2554916"/>
            <a:ext cx="2411705" cy="17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d5UPTMICAPjdmH-Qkz3GV5Fp0uhodGJVSdZDG8shFYxCuoS5pOxE3TmZ6FYoXxEVP5gSzIzEParhWYyYy4IbU8FbWiSRi-uVIbU149a0a_iG-U-ZfKv_MSqpFC82ebAxMg-axxAc">
            <a:extLst>
              <a:ext uri="{FF2B5EF4-FFF2-40B4-BE49-F238E27FC236}">
                <a16:creationId xmlns:a16="http://schemas.microsoft.com/office/drawing/2014/main" xmlns="" id="{FA0FA6F9-C261-4C91-A058-9510D0D6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63" y="2554917"/>
            <a:ext cx="2429399" cy="174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02FFE64-3443-4A97-B3F1-94CAAE463BE4}"/>
              </a:ext>
            </a:extLst>
          </p:cNvPr>
          <p:cNvSpPr/>
          <p:nvPr/>
        </p:nvSpPr>
        <p:spPr>
          <a:xfrm>
            <a:off x="2009672" y="5771931"/>
            <a:ext cx="2086804" cy="23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&lt;</a:t>
            </a:r>
            <a:r>
              <a:rPr lang="ko-KR" altLang="en-US" sz="1200" b="1">
                <a:solidFill>
                  <a:schemeClr val="tx1"/>
                </a:solidFill>
              </a:rPr>
              <a:t>당뇨 여부</a:t>
            </a:r>
            <a:r>
              <a:rPr lang="en-US" altLang="ko-KR" sz="1200" b="1">
                <a:solidFill>
                  <a:schemeClr val="tx1"/>
                </a:solidFill>
              </a:rPr>
              <a:t>&gt;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F66F844-91A7-450D-84B9-3D15D8A73113}"/>
              </a:ext>
            </a:extLst>
          </p:cNvPr>
          <p:cNvSpPr/>
          <p:nvPr/>
        </p:nvSpPr>
        <p:spPr>
          <a:xfrm>
            <a:off x="7509361" y="5709019"/>
            <a:ext cx="2086804" cy="234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&lt;</a:t>
            </a:r>
            <a:r>
              <a:rPr lang="ko-KR" altLang="en-US" sz="1200" b="1">
                <a:solidFill>
                  <a:schemeClr val="tx1"/>
                </a:solidFill>
              </a:rPr>
              <a:t>간질환 여부</a:t>
            </a:r>
            <a:r>
              <a:rPr lang="en-US" altLang="ko-KR" sz="1200" b="1">
                <a:solidFill>
                  <a:schemeClr val="tx1"/>
                </a:solidFill>
              </a:rPr>
              <a:t>&gt;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1C84A01-D936-4205-9737-1E42D1B177BC}"/>
              </a:ext>
            </a:extLst>
          </p:cNvPr>
          <p:cNvSpPr/>
          <p:nvPr/>
        </p:nvSpPr>
        <p:spPr>
          <a:xfrm>
            <a:off x="1058603" y="6045584"/>
            <a:ext cx="10009582" cy="465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암 발병은 당뇨와 간질환에 영향을 받는 것을 확인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4E6481B-EB12-45FA-ACA7-EEEFFC82C1FB}"/>
              </a:ext>
            </a:extLst>
          </p:cNvPr>
          <p:cNvSpPr/>
          <p:nvPr/>
        </p:nvSpPr>
        <p:spPr>
          <a:xfrm>
            <a:off x="1527437" y="4711447"/>
            <a:ext cx="10009582" cy="706338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상관분석 결과 암 여부는 당뇨여부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간질환 지수와 상관성이 높음</a:t>
            </a:r>
            <a:r>
              <a:rPr lang="en-US" altLang="ko-KR" sz="1500" b="1">
                <a:solidFill>
                  <a:srgbClr val="FF0000"/>
                </a:solidFill>
              </a:rPr>
              <a:t>.</a:t>
            </a:r>
            <a:r>
              <a:rPr lang="ko-KR" altLang="en-US" sz="1500" b="1">
                <a:solidFill>
                  <a:srgbClr val="FF0000"/>
                </a:solidFill>
              </a:rPr>
              <a:t> </a:t>
            </a:r>
            <a:endParaRPr lang="en-US" altLang="ko-KR" sz="1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4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1361" y="5863782"/>
            <a:ext cx="3890765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b="1" dirty="0"/>
              <a:t>[</a:t>
            </a:r>
            <a:r>
              <a:rPr lang="ko-KR" altLang="en-US" sz="1625" b="1" dirty="0"/>
              <a:t>그룹별 세포의 평균 반지름 히스토그램</a:t>
            </a:r>
            <a:r>
              <a:rPr lang="en-US" altLang="ko-KR" sz="1625" b="1" dirty="0"/>
              <a:t>]</a:t>
            </a:r>
          </a:p>
        </p:txBody>
      </p:sp>
      <p:pic>
        <p:nvPicPr>
          <p:cNvPr id="9218" name="Picture 2" descr="https://lh4.googleusercontent.com/V_ACQbR20oVGoF0ZIDOx03V_KrMoVlKZPkzqBg2a1biubuz2-m1skHbzBM2trodK-nR7M3otGpcISr0UFHjF4W8n50gd_ZLi_nC0bf0RdfyrJZVUj7wpNxhUObzfzWw3O4k9N-V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361" y="1608038"/>
            <a:ext cx="389076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MV26tJSxkGQCimNaD7lqg6aa7z2j8D41dj31hlQ_0LFZldSSMU27FL_Jd021M_hi7i-UvNw-KP2YSNQuAhKGqrLGzBV8xLYBWjVTmEuxvKZ-BrgTQ89okfRdRkPwsvalHBCCSp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729040"/>
            <a:ext cx="3686174" cy="20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5.googleusercontent.com/NfmeqxTYmLaU-_W_vNPCt31wfDP7X74UsYMgeoHzGzxusOLLiq5lui2py_l4vrDWPxVxhB11yCmDw-J4t5i1-emqVAIvl1VHn5Led0orq1fbVFjo8MVkNkdQHHtbAclbK5dSED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9" y="1577579"/>
            <a:ext cx="3943349" cy="21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3.googleusercontent.com/fJK2o3aGViXIEA7jmvTqe3rxMpVTCsR9JqYJpFnPlleglg3RUXnN_YFAlCiGqxgtB4dMpNr2vjqZLohDLNsk4ftTzHaPBIwcYn2az8ESubfNYoc0bdFbJsI31fahgPrKW2f8OI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729038"/>
            <a:ext cx="4162425" cy="21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20049" y="5895879"/>
            <a:ext cx="393838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25" b="1" dirty="0"/>
              <a:t>[</a:t>
            </a:r>
            <a:r>
              <a:rPr lang="ko-KR" altLang="en-US" sz="1625" b="1" dirty="0"/>
              <a:t>그룹별 </a:t>
            </a:r>
            <a:r>
              <a:rPr lang="en-US" altLang="ko-KR" sz="1625" b="1" dirty="0"/>
              <a:t>Fractal </a:t>
            </a:r>
            <a:r>
              <a:rPr lang="ko-KR" altLang="en-US" sz="1625" b="1" dirty="0"/>
              <a:t>차원 히스토그램</a:t>
            </a:r>
            <a:r>
              <a:rPr lang="en-US" altLang="ko-KR" sz="1625" b="1" dirty="0"/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F11772-C8FB-4519-A259-118505E6C557}"/>
              </a:ext>
            </a:extLst>
          </p:cNvPr>
          <p:cNvSpPr txBox="1"/>
          <p:nvPr/>
        </p:nvSpPr>
        <p:spPr>
          <a:xfrm>
            <a:off x="1413668" y="100094"/>
            <a:ext cx="777867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08 </a:t>
            </a:r>
            <a:r>
              <a:rPr kumimoji="1" lang="ko-KR" altLang="en-US" sz="24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분석결과</a:t>
            </a:r>
            <a:endParaRPr kumimoji="1" lang="en-US" altLang="ko-KR" sz="24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7A0298-56AC-4B95-8729-AEC7E8DFEA59}"/>
              </a:ext>
            </a:extLst>
          </p:cNvPr>
          <p:cNvSpPr txBox="1"/>
          <p:nvPr/>
        </p:nvSpPr>
        <p:spPr>
          <a:xfrm>
            <a:off x="1547510" y="798061"/>
            <a:ext cx="8858312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히스토그램을 활용한 중요 변수 검색</a:t>
            </a:r>
            <a:endParaRPr lang="en-US" altLang="ko-KR" dirty="0">
              <a:latin typeface="+mn-ea"/>
            </a:endParaRP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암 세포와 정상 세포에서 세포 평균 반지름에서 유의한 차이를 보임</a:t>
            </a:r>
            <a:endParaRPr lang="en-US" altLang="ko-KR" dirty="0">
              <a:latin typeface="+mn-ea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668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936</Words>
  <Application>Microsoft Office PowerPoint</Application>
  <PresentationFormat>사용자 지정</PresentationFormat>
  <Paragraphs>233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HY견고딕</vt:lpstr>
      <vt:lpstr>맑은 고딕</vt:lpstr>
      <vt:lpstr>Times New Roman</vt:lpstr>
      <vt:lpstr>Wingdings</vt:lpstr>
      <vt:lpstr>나눔고딕</vt:lpstr>
      <vt:lpstr>Futura Std 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개선안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user</cp:lastModifiedBy>
  <cp:revision>236</cp:revision>
  <dcterms:created xsi:type="dcterms:W3CDTF">2019-05-03T11:51:46Z</dcterms:created>
  <dcterms:modified xsi:type="dcterms:W3CDTF">2019-05-23T01:13:04Z</dcterms:modified>
</cp:coreProperties>
</file>